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386584" y="1371600"/>
            <a:ext cx="745980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altLang="zh-CN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Zakończenie</a:t>
            </a:r>
            <a:r>
              <a:rPr lang="en-GB" altLang="zh-CN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GB" altLang="zh-CN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Dziękujemy</a:t>
            </a:r>
            <a:r>
              <a:rPr lang="en-GB" altLang="zh-CN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za </a:t>
            </a:r>
            <a:r>
              <a:rPr lang="en-GB" altLang="zh-CN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uwagę</a:t>
            </a:r>
            <a:r>
              <a:rPr lang="en-GB" altLang="zh-CN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.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496312" y="4407408"/>
            <a:ext cx="841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/>
              <a:t>Nota prawna:© QUERCUS PARKET. Wszelkie prawa zastrzeżone.Wszystkie informacje zawarte w niniejszej prezentacji są poufne i przeznaczone wyłącznie dla odbiorcy.Zabrania się ich kopiowania, rozpowszechniania lub ujawniania bez uprzedniej pisemnej zgody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Wprowadzenie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1800206"/>
            <a:ext cx="10341864" cy="420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dirty="0"/>
              <a:t>Rodzinna tartakowa firma drugiego pokolenia (założona w 1997 roku), skoncentrowana na precyzji, spójności i najwyższej jakości.</a:t>
            </a:r>
            <a:br>
              <a:rPr lang="pl-PL" dirty="0"/>
            </a:br>
            <a:r>
              <a:rPr lang="pl-PL" dirty="0"/>
              <a:t>Specjalizuje się w produkcji wysokogatunkowego drewna jesionowego i dębowego, a także klasycznego parkietu litego i warstwowego.</a:t>
            </a:r>
          </a:p>
          <a:p>
            <a:r>
              <a:rPr lang="pl-PL" dirty="0"/>
              <a:t>Główna specjalizacja: </a:t>
            </a:r>
            <a:r>
              <a:rPr lang="pl-PL" i="1" dirty="0"/>
              <a:t>Quercus robur</a:t>
            </a:r>
            <a:r>
              <a:rPr lang="pl-PL" dirty="0"/>
              <a:t> (dąb szypułkowy) — znany jako dąb sławoński, ceniony za swoją wytrzymałość, strukturę i ponadczasowy wygląd.</a:t>
            </a:r>
          </a:p>
          <a:p>
            <a:r>
              <a:rPr lang="pl-PL" dirty="0"/>
              <a:t>W pełni identyfikowalne i zgodne z regulacjami (EUDR, EUTR, UKTR, Lacey Act) pozyskiwanie surowca w całej Europie Południowo-Wschodniej.</a:t>
            </a:r>
          </a:p>
          <a:p>
            <a:r>
              <a:rPr lang="pl-PL" dirty="0"/>
              <a:t>Główne źródło: las Morović (Serbia) — wysokiej jakości, zrównoważenie zarządzany dąb o długiej tradycji leśnej.</a:t>
            </a:r>
          </a:p>
          <a:p>
            <a:r>
              <a:rPr lang="pl-PL" dirty="0"/>
              <a:t>Połączenie tradycyjnej wiedzy z nowoczesną produkcją, wspierane przez międzynarodowe partnerstwo produkcyjne (Kambodża).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Historia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516895"/>
            <a:ext cx="10206164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600" b="1" dirty="0"/>
              <a:t>1997–2009 | Era STRELA</a:t>
            </a:r>
            <a:br>
              <a:rPr lang="pl-PL" sz="1600" dirty="0"/>
            </a:br>
            <a:r>
              <a:rPr lang="pl-PL" sz="1600" dirty="0"/>
              <a:t>Faza założycielska — największy tartak dębu i jesionu w Serbii, skoncentrowany na precyzji i eksporcie dużych wolumenów.</a:t>
            </a:r>
            <a:br>
              <a:rPr lang="pl-PL" sz="1600" dirty="0"/>
            </a:br>
            <a:r>
              <a:rPr lang="pl-PL" sz="1600" dirty="0"/>
              <a:t>Długoterminowa umowa z Vojvodinašume zapewniała ciągłe dostawy wysokiej jakości dębu sławońskiego (</a:t>
            </a:r>
            <a:r>
              <a:rPr lang="pl-PL" sz="1600" i="1" dirty="0"/>
              <a:t>Quercus robur</a:t>
            </a:r>
            <a:r>
              <a:rPr lang="pl-PL" sz="1600" dirty="0"/>
              <a:t>).</a:t>
            </a:r>
            <a:br>
              <a:rPr lang="pl-PL" sz="1600" dirty="0"/>
            </a:br>
            <a:r>
              <a:rPr lang="pl-PL" sz="1600" dirty="0"/>
              <a:t>Silna obecność międzynarodowa (UE, Bliski Wschód) oraz prestiżowe realizacje (np. Pałac Królewski w Azerbejdżanie).</a:t>
            </a:r>
          </a:p>
          <a:p>
            <a:r>
              <a:rPr lang="pl-PL" sz="1600" b="1" dirty="0"/>
              <a:t>2009–2020 | Era QUERCUS PARKET</a:t>
            </a:r>
            <a:br>
              <a:rPr lang="pl-PL" sz="1600" dirty="0"/>
            </a:br>
            <a:r>
              <a:rPr lang="pl-PL" sz="1600" dirty="0"/>
              <a:t>Strategiczne przejście od wolumenu do specjalizacji i partnerstw.</a:t>
            </a:r>
            <a:br>
              <a:rPr lang="pl-PL" sz="1600" dirty="0"/>
            </a:br>
            <a:r>
              <a:rPr lang="pl-PL" sz="1600" dirty="0"/>
              <a:t>Pozycjonowanie jako zaufany dostawca półproduktów dębowych dla wiodących producentów podłóg (np. Tarkett, Bauwerk, Weitzer).</a:t>
            </a:r>
          </a:p>
          <a:p>
            <a:r>
              <a:rPr lang="pl-PL" sz="1600" b="1" dirty="0"/>
              <a:t>2020–obecnie | Era CAMPICO</a:t>
            </a:r>
            <a:br>
              <a:rPr lang="pl-PL" sz="1600" dirty="0"/>
            </a:br>
            <a:r>
              <a:rPr lang="pl-PL" sz="1600" dirty="0"/>
              <a:t>Globalna ekspansja poprzez spółkę joint venture w Kambodży — produkcja trójwarstwowych podłóg dębowych na rynek USA.</a:t>
            </a:r>
            <a:br>
              <a:rPr lang="pl-PL" sz="1600" dirty="0"/>
            </a:br>
            <a:r>
              <a:rPr lang="pl-PL" sz="1600" dirty="0"/>
              <a:t>Integracja europejskiej wiedzy surowcowej z międzynarodowymi sieciami produkcji i dystrybucji.</a:t>
            </a:r>
          </a:p>
          <a:p>
            <a:r>
              <a:rPr lang="pl-PL" sz="1600" dirty="0"/>
              <a:t>Ciągły rozwój: od dużego tartaku do wyspecjalizowanego, globalnie zintegrowanego producenta dębu — nadal firma rodzinna, obecnie prowadzona przez drugie pokolenie.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792" y="475488"/>
            <a:ext cx="9739821" cy="1429512"/>
          </a:xfrm>
        </p:spPr>
        <p:txBody>
          <a:bodyPr>
            <a:normAutofit/>
          </a:bodyPr>
          <a:lstStyle/>
          <a:p>
            <a:r>
              <a:rPr lang="pl-PL" b="1" dirty="0"/>
              <a:t>Zakład przetwórstwa drewna twardego „pod klucz”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26464" y="1605315"/>
            <a:ext cx="10078148" cy="549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500" dirty="0"/>
              <a:t>W pełni operacyjna platforma przemysłowa w Serbii (od 1997 roku), zapewniająca natychmiastowe generowanie przychodów.</a:t>
            </a:r>
          </a:p>
          <a:p>
            <a:r>
              <a:rPr lang="pl-PL" sz="1500" b="1" dirty="0"/>
              <a:t>Atut lokalizacji</a:t>
            </a:r>
            <a:br>
              <a:rPr lang="pl-PL" sz="1500" dirty="0"/>
            </a:br>
            <a:r>
              <a:rPr lang="pl-PL" sz="1500" dirty="0"/>
              <a:t>Bezpośredni dostęp do dębu sławońskiego (</a:t>
            </a:r>
            <a:r>
              <a:rPr lang="pl-PL" sz="1500" i="1" dirty="0"/>
              <a:t>Quercus robur</a:t>
            </a:r>
            <a:r>
              <a:rPr lang="pl-PL" sz="1500" dirty="0"/>
              <a:t>) (Morović i basen Spačva) oraz szybka łączność z rynkami UE i globalnymi.</a:t>
            </a:r>
          </a:p>
          <a:p>
            <a:r>
              <a:rPr lang="pl-PL" sz="1500" b="1" dirty="0"/>
              <a:t>Wyniki finansowe</a:t>
            </a:r>
            <a:br>
              <a:rPr lang="pl-PL" sz="1500" dirty="0"/>
            </a:br>
            <a:r>
              <a:rPr lang="pl-PL" sz="1500" dirty="0"/>
              <a:t>~16,5 mln € przychodu, ~2 mln € zysku, ok. 100 pracowników, skalowalna infrastruktura przemysłowa.</a:t>
            </a:r>
          </a:p>
          <a:p>
            <a:r>
              <a:rPr lang="pl-PL" sz="1500" b="1" dirty="0"/>
              <a:t>Infrastruktura</a:t>
            </a:r>
            <a:br>
              <a:rPr lang="pl-PL" sz="1500" dirty="0"/>
            </a:br>
            <a:r>
              <a:rPr lang="pl-PL" sz="1500" dirty="0"/>
              <a:t>Rozwinięte zaplecze produkcyjne (8 000 m² obiektów + 36 000 m² terenu) wyposażone w wysokowydajne europejskie maszyny.</a:t>
            </a:r>
          </a:p>
          <a:p>
            <a:r>
              <a:rPr lang="pl-PL" sz="1500" b="1" dirty="0"/>
              <a:t>Bezpieczne zaopatrzenie</a:t>
            </a:r>
            <a:br>
              <a:rPr lang="pl-PL" sz="1500" dirty="0"/>
            </a:br>
            <a:r>
              <a:rPr lang="pl-PL" sz="1500" dirty="0"/>
              <a:t>Długoterminowa umowa z Vojvodinašume + surowiec certyfikowany FSC (zgodność z EUDR, EUTR, Lacey Act).</a:t>
            </a:r>
          </a:p>
          <a:p>
            <a:r>
              <a:rPr lang="pl-PL" sz="1500" b="1" dirty="0"/>
              <a:t>Potencjał rozwoju</a:t>
            </a:r>
            <a:br>
              <a:rPr lang="pl-PL" sz="1500" dirty="0"/>
            </a:br>
            <a:r>
              <a:rPr lang="pl-PL" sz="1500" dirty="0"/>
              <a:t>Gotowość do rozszerzenia o fornir, warstwy użytkowe i drewno inżynieryjne — bez potrzeby inwestycji typu greenfield.</a:t>
            </a:r>
          </a:p>
          <a:p>
            <a:r>
              <a:rPr lang="pl-PL" sz="1500" b="1" dirty="0"/>
              <a:t>Pozycjonowanie strategiczne</a:t>
            </a:r>
            <a:br>
              <a:rPr lang="pl-PL" sz="1500" dirty="0"/>
            </a:br>
            <a:r>
              <a:rPr lang="pl-PL" sz="1500" dirty="0"/>
              <a:t>Zintegrowana pionowo platforma (zaopatrzenie–przetwarzanie–eksport) z prawie 30-letnim doświadczeniem operacyjnym.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>
            <a:normAutofit fontScale="90000"/>
          </a:bodyPr>
          <a:lstStyle/>
          <a:p>
            <a:r>
              <a:rPr lang="en-GB" b="1" dirty="0" err="1"/>
              <a:t>Zaopatrzenie</a:t>
            </a:r>
            <a:r>
              <a:rPr lang="en-GB" b="1" dirty="0"/>
              <a:t>, </a:t>
            </a:r>
            <a:r>
              <a:rPr lang="en-GB" b="1" dirty="0" err="1"/>
              <a:t>zgodność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identyfikowalność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1712594"/>
            <a:ext cx="10114724" cy="468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600" dirty="0"/>
              <a:t>W pełni zgodne pozyskiwanie drewna — dąb (</a:t>
            </a:r>
            <a:r>
              <a:rPr lang="pl-PL" sz="1600" i="1" dirty="0"/>
              <a:t>Quercus robur</a:t>
            </a:r>
            <a:r>
              <a:rPr lang="pl-PL" sz="1600" dirty="0"/>
              <a:t>) i jesion (</a:t>
            </a:r>
            <a:r>
              <a:rPr lang="pl-PL" sz="1600" i="1" dirty="0"/>
              <a:t>Fraxinus excelsior</a:t>
            </a:r>
            <a:r>
              <a:rPr lang="pl-PL" sz="1600" dirty="0"/>
              <a:t>) wyłącznie z legalnych źródeł.</a:t>
            </a:r>
          </a:p>
          <a:p>
            <a:r>
              <a:rPr lang="pl-PL" sz="1600" dirty="0"/>
              <a:t>Regionalna baza dostaw: Serbia, Chorwacja, Bośnia i Hercegowina, Rumunia; główne źródło — las Morović.</a:t>
            </a:r>
          </a:p>
          <a:p>
            <a:r>
              <a:rPr lang="pl-PL" sz="1600" dirty="0"/>
              <a:t>Długoterminowe bezpieczeństwo dostaw dzięki współpracy z państwowym przedsiębiorstwem leśnym (Vojvodinašume) oraz zweryfikowanej sieci dostawców.</a:t>
            </a:r>
          </a:p>
          <a:p>
            <a:r>
              <a:rPr lang="pl-PL" sz="1600" dirty="0"/>
              <a:t>Ścisła weryfikacja dostawców: dokumentacja, prawa do pozyskiwania i stałe monitorowanie zgodności (FSC i standardy równoważne).</a:t>
            </a:r>
          </a:p>
          <a:p>
            <a:r>
              <a:rPr lang="pl-PL" sz="1600" dirty="0"/>
              <a:t>System pełnej identyfikowalności — od lasu do produktu końcowego.</a:t>
            </a:r>
          </a:p>
          <a:p>
            <a:r>
              <a:rPr lang="pl-PL" sz="1600" dirty="0"/>
              <a:t>Zgodność z EUTR, EUDR, UKTR oraz Lacey Act — minimalne ryzyko nielegalnego drewna.</a:t>
            </a:r>
          </a:p>
          <a:p>
            <a:r>
              <a:rPr lang="pl-PL" sz="1600" dirty="0"/>
              <a:t>Ograniczanie ryzyka poprzez dywersyfikację dostawców, preferowanie lasów państwowych oraz regularne audyty.</a:t>
            </a:r>
          </a:p>
          <a:p>
            <a:r>
              <a:rPr lang="pl-PL" sz="1600" dirty="0"/>
              <a:t>Zaangażowanie w zrównoważony rozwój: odpowiedzialne pozyskiwanie, wsparcie regeneracji lasów oraz efektywne wykorzystanie surowców.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809" y="596678"/>
            <a:ext cx="9584372" cy="1280890"/>
          </a:xfrm>
        </p:spPr>
        <p:txBody>
          <a:bodyPr/>
          <a:lstStyle/>
          <a:p>
            <a:r>
              <a:rPr lang="pl-PL" b="1" dirty="0"/>
              <a:t>Szanse rynkowe – europejski dąb i drewno twarde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1912043"/>
            <a:ext cx="10387584" cy="442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2000" dirty="0"/>
              <a:t>Silny globalny popyt na wysokiej jakości dąb i jesion w sektorach meblarskim, wnętrzarskim i przemysłowym.</a:t>
            </a:r>
          </a:p>
          <a:p>
            <a:r>
              <a:rPr lang="pl-PL" sz="2000" dirty="0"/>
              <a:t>Ograniczona dostępność dębu sławońskiego (</a:t>
            </a:r>
            <a:r>
              <a:rPr lang="pl-PL" sz="2000" i="1" dirty="0"/>
              <a:t>Quercus robur</a:t>
            </a:r>
            <a:r>
              <a:rPr lang="pl-PL" sz="2000" dirty="0"/>
              <a:t>) czyni go surowcem premium.</a:t>
            </a:r>
          </a:p>
          <a:p>
            <a:r>
              <a:rPr lang="pl-PL" sz="2000" dirty="0"/>
              <a:t>Europa Południowo-Wschodnia jako kluczowy region pozyskiwania najwyższej jakości drewna.</a:t>
            </a:r>
          </a:p>
          <a:p>
            <a:r>
              <a:rPr lang="pl-PL" sz="2000" dirty="0"/>
              <a:t>Rosnące wymagania regulacyjne (EUDR, ESG) sprzyjają w pełni zgodnym i identyfikowalnym dostawcom.</a:t>
            </a:r>
          </a:p>
          <a:p>
            <a:r>
              <a:rPr lang="pl-PL" sz="2000" dirty="0"/>
              <a:t>Stabilny popyt przemysłowy zapewnia solidne fundamenty rynku.</a:t>
            </a:r>
          </a:p>
          <a:p>
            <a:r>
              <a:rPr lang="pl-PL" sz="2000" dirty="0"/>
              <a:t>Rozdrobniona podaż stwarza możliwości dla wiarygodnych i skalowalnych producentów.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pl-PL" b="1" dirty="0"/>
              <a:t>Strategiczny hub – dostęp do surowca i eksportu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768096" y="2033095"/>
            <a:ext cx="5326316" cy="3652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800" dirty="0"/>
              <a:t>Zlokalizowany w regionie Srem (Serbia), w pobliżu Belgradu — kluczowego węzła logistycznego.</a:t>
            </a:r>
          </a:p>
          <a:p>
            <a:r>
              <a:rPr lang="pl-PL" sz="1800" dirty="0"/>
              <a:t>35 minut do Międzynarodowego Portu Lotniczego w Belgradzie </a:t>
            </a:r>
          </a:p>
          <a:p>
            <a:r>
              <a:rPr lang="pl-PL" sz="1800" dirty="0"/>
              <a:t>10 minut do głównych autostrad europejskich (E-70, E-75) </a:t>
            </a:r>
          </a:p>
          <a:p>
            <a:r>
              <a:rPr lang="pl-PL" sz="1800" dirty="0"/>
              <a:t>Blisko terminala kolejowego i celnego (Inđija) </a:t>
            </a:r>
          </a:p>
          <a:p>
            <a:r>
              <a:rPr lang="pl-PL" sz="1800" dirty="0"/>
              <a:t>Bezpośrednia bliskość głównych źródeł surowca (Morović i basen Spačva)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Portfel</a:t>
            </a:r>
            <a:r>
              <a:rPr lang="en-GB" b="1" dirty="0"/>
              <a:t> </a:t>
            </a:r>
            <a:r>
              <a:rPr lang="en-GB" b="1" dirty="0" err="1"/>
              <a:t>klientów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referencje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18575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altLang="zh-CN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</a:t>
            </a:r>
            <a:r>
              <a:rPr lang="en-GB" altLang="zh-CN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Członek</a:t>
            </a:r>
            <a:r>
              <a:rPr lang="en-GB" altLang="zh-CN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– </a:t>
            </a:r>
            <a:r>
              <a:rPr lang="en-GB" altLang="zh-CN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poziom</a:t>
            </a:r>
            <a:r>
              <a:rPr lang="en-GB" altLang="zh-CN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Bronze)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961" y="301752"/>
            <a:ext cx="9538652" cy="1603248"/>
          </a:xfrm>
        </p:spPr>
        <p:txBody>
          <a:bodyPr/>
          <a:lstStyle/>
          <a:p>
            <a:r>
              <a:rPr lang="pl-PL" b="1" dirty="0"/>
              <a:t>Dane kontaktowe i informacje o firmie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31403"/>
            <a:ext cx="10454640" cy="566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QUERCUS PARKET – </a:t>
            </a:r>
            <a:r>
              <a:rPr lang="en-GB" sz="1600" b="1" dirty="0" err="1"/>
              <a:t>Jednoosobowa</a:t>
            </a:r>
            <a:r>
              <a:rPr lang="en-GB" sz="1600" b="1" dirty="0"/>
              <a:t> </a:t>
            </a:r>
            <a:r>
              <a:rPr lang="en-GB" sz="1600" b="1" dirty="0" err="1"/>
              <a:t>działalność</a:t>
            </a:r>
            <a:r>
              <a:rPr lang="en-GB" sz="1600" b="1" dirty="0"/>
              <a:t> </a:t>
            </a:r>
            <a:r>
              <a:rPr lang="en-GB" sz="1600" b="1" dirty="0" err="1"/>
              <a:t>gospodarcza</a:t>
            </a:r>
            <a:endParaRPr lang="en-GB" sz="1600" dirty="0"/>
          </a:p>
          <a:p>
            <a:r>
              <a:rPr lang="en-GB" sz="1600" dirty="0"/>
              <a:t>Adres: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Serbia</a:t>
            </a:r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Godziny</a:t>
            </a:r>
            <a:r>
              <a:rPr lang="en-GB" sz="1600" dirty="0"/>
              <a:t> </a:t>
            </a:r>
            <a:r>
              <a:rPr lang="en-GB" sz="1600" dirty="0" err="1"/>
              <a:t>pracy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Poniedziałek</a:t>
            </a:r>
            <a:r>
              <a:rPr lang="en-GB" sz="1600" dirty="0"/>
              <a:t> – Piątek | 07:00 – 15:00</a:t>
            </a:r>
          </a:p>
          <a:p>
            <a:r>
              <a:rPr lang="en-GB" sz="1600" dirty="0" err="1"/>
              <a:t>Informacje</a:t>
            </a:r>
            <a:r>
              <a:rPr lang="en-GB" sz="1600" dirty="0"/>
              <a:t> o </a:t>
            </a:r>
            <a:r>
              <a:rPr lang="en-GB" sz="1600" dirty="0" err="1"/>
              <a:t>firmie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NIP (PIB): 106197782</a:t>
            </a:r>
            <a:br>
              <a:rPr lang="en-GB" sz="1600" dirty="0"/>
            </a:br>
            <a:r>
              <a:rPr lang="en-GB" sz="1600" dirty="0" err="1"/>
              <a:t>Numer</a:t>
            </a:r>
            <a:r>
              <a:rPr lang="en-GB" sz="1600" dirty="0"/>
              <a:t> </a:t>
            </a:r>
            <a:r>
              <a:rPr lang="en-GB" sz="1600" dirty="0" err="1"/>
              <a:t>rejestracyjny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Dane </a:t>
            </a:r>
            <a:r>
              <a:rPr lang="en-GB" sz="1600" dirty="0" err="1"/>
              <a:t>bankowe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(Nowy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Lokalizacja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Pilana</a:t>
            </a:r>
            <a:r>
              <a:rPr lang="en-GB" sz="1600" dirty="0"/>
              <a:t> „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 err="1"/>
              <a:t>Licencja</a:t>
            </a:r>
            <a:r>
              <a:rPr lang="en-GB" sz="1600" dirty="0"/>
              <a:t> FSC: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</TotalTime>
  <Words>884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Wprowadzenie</vt:lpstr>
      <vt:lpstr>Historia</vt:lpstr>
      <vt:lpstr>Zakład przetwórstwa drewna twardego „pod klucz”</vt:lpstr>
      <vt:lpstr>Zaopatrzenie, zgodność i identyfikowalność</vt:lpstr>
      <vt:lpstr>Szanse rynkowe – europejski dąb i drewno twarde</vt:lpstr>
      <vt:lpstr>Strategiczny hub – dostęp do surowca i eksportu</vt:lpstr>
      <vt:lpstr>Portfel klientów i referencje</vt:lpstr>
      <vt:lpstr>Dane kontaktowe i informacje o firmie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28</cp:revision>
  <dcterms:created xsi:type="dcterms:W3CDTF">2026-03-27T12:34:22Z</dcterms:created>
  <dcterms:modified xsi:type="dcterms:W3CDTF">2026-03-28T09:32:34Z</dcterms:modified>
</cp:coreProperties>
</file>